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8"/>
  </p:notesMasterIdLst>
  <p:sldIdLst>
    <p:sldId id="256" r:id="rId2"/>
    <p:sldId id="279" r:id="rId3"/>
    <p:sldId id="278" r:id="rId4"/>
    <p:sldId id="281" r:id="rId5"/>
    <p:sldId id="280" r:id="rId6"/>
    <p:sldId id="283" r:id="rId7"/>
    <p:sldId id="282" r:id="rId8"/>
    <p:sldId id="286" r:id="rId9"/>
    <p:sldId id="290" r:id="rId10"/>
    <p:sldId id="285" r:id="rId11"/>
    <p:sldId id="287" r:id="rId12"/>
    <p:sldId id="284" r:id="rId13"/>
    <p:sldId id="288" r:id="rId14"/>
    <p:sldId id="289" r:id="rId15"/>
    <p:sldId id="291"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7C9816-1071-4C0A-94D0-D3D9AA89599F}" v="6" dt="2026-07-14T20:30:30.7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2" autoAdjust="0"/>
    <p:restoredTop sz="93979" autoAdjust="0"/>
  </p:normalViewPr>
  <p:slideViewPr>
    <p:cSldViewPr snapToGrid="0" snapToObjects="1">
      <p:cViewPr varScale="1">
        <p:scale>
          <a:sx n="63" d="100"/>
          <a:sy n="63" d="100"/>
        </p:scale>
        <p:origin x="1380"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89795-558A-3040-9BFF-843B7D1C7108}" type="datetimeFigureOut">
              <a:rPr lang="en-US" smtClean="0"/>
              <a:t>7/15/2026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A9C575-DF77-8244-AE8A-196AF9C75E72}" type="slidenum">
              <a:rPr lang="en-US" smtClean="0"/>
              <a:t>‹#›</a:t>
            </a:fld>
            <a:endParaRPr lang="en-US"/>
          </a:p>
        </p:txBody>
      </p:sp>
    </p:spTree>
    <p:extLst>
      <p:ext uri="{BB962C8B-B14F-4D97-AF65-F5344CB8AC3E}">
        <p14:creationId xmlns:p14="http://schemas.microsoft.com/office/powerpoint/2010/main" val="237353521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we’re going to talk about DePaul’s Family Law Program of Excellence and the Schiller </a:t>
            </a:r>
            <a:r>
              <a:rPr lang="en-US" sz="1200" kern="1200" dirty="0" err="1">
                <a:solidFill>
                  <a:schemeClr val="tx1"/>
                </a:solidFill>
                <a:effectLst/>
                <a:latin typeface="+mn-lt"/>
                <a:ea typeface="+mn-ea"/>
                <a:cs typeface="+mn-cs"/>
              </a:rPr>
              <a:t>DuCanto</a:t>
            </a:r>
            <a:r>
              <a:rPr lang="en-US" sz="1200" kern="1200" dirty="0">
                <a:solidFill>
                  <a:schemeClr val="tx1"/>
                </a:solidFill>
                <a:effectLst/>
                <a:latin typeface="+mn-lt"/>
                <a:ea typeface="+mn-ea"/>
                <a:cs typeface="+mn-cs"/>
              </a:rPr>
              <a:t> &amp; Fleck Family Law Center works with our family law students within our Program of Excellence.  </a:t>
            </a:r>
          </a:p>
          <a:p>
            <a:endParaRPr lang="en-US" dirty="0"/>
          </a:p>
        </p:txBody>
      </p:sp>
      <p:sp>
        <p:nvSpPr>
          <p:cNvPr id="4" name="Slide Number Placeholder 3"/>
          <p:cNvSpPr>
            <a:spLocks noGrp="1"/>
          </p:cNvSpPr>
          <p:nvPr>
            <p:ph type="sldNum" sz="quarter" idx="10"/>
          </p:nvPr>
        </p:nvSpPr>
        <p:spPr/>
        <p:txBody>
          <a:bodyPr/>
          <a:lstStyle/>
          <a:p>
            <a:fld id="{5BA9C575-DF77-8244-AE8A-196AF9C75E72}" type="slidenum">
              <a:rPr lang="en-US" smtClean="0"/>
              <a:t>1</a:t>
            </a:fld>
            <a:endParaRPr lang="en-US"/>
          </a:p>
        </p:txBody>
      </p:sp>
    </p:spTree>
    <p:extLst>
      <p:ext uri="{BB962C8B-B14F-4D97-AF65-F5344CB8AC3E}">
        <p14:creationId xmlns:p14="http://schemas.microsoft.com/office/powerpoint/2010/main" val="722421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Family Law Center was established in 2003 to work with all of our family law students by providing specialized training within the area of family law and also to promote law reform within family law.  DePaul offers several experiential learning opportunities within family law through our Family Law Field Clinic with Chicago Volunteer Legal Services, our Domestic Violence Practicum, externships, and volunteer opportunities.  </a:t>
            </a:r>
          </a:p>
          <a:p>
            <a:r>
              <a:rPr lang="en-US" sz="1200" kern="1200" dirty="0">
                <a:solidFill>
                  <a:schemeClr val="tx1"/>
                </a:solidFill>
                <a:effectLst/>
                <a:latin typeface="+mn-lt"/>
                <a:ea typeface="+mn-ea"/>
                <a:cs typeface="+mn-cs"/>
              </a:rPr>
              <a:t>The Center hosts multiple lectures on current family law issues throughout the year and it also hosts an annual family law symposium in the fall.  Our symposium hosts students, professors, as well as practitioners and judges throughout the nation.  </a:t>
            </a:r>
          </a:p>
          <a:p>
            <a:r>
              <a:rPr lang="en-US" sz="1200" kern="1200" dirty="0">
                <a:solidFill>
                  <a:schemeClr val="tx1"/>
                </a:solidFill>
                <a:effectLst/>
                <a:latin typeface="+mn-lt"/>
                <a:ea typeface="+mn-ea"/>
                <a:cs typeface="+mn-cs"/>
              </a:rPr>
              <a:t>The Center also provides students with career counseling and academic support during their time at DePaul. </a:t>
            </a:r>
          </a:p>
          <a:p>
            <a:r>
              <a:rPr lang="en-US" sz="1200" kern="1200" dirty="0">
                <a:solidFill>
                  <a:schemeClr val="tx1"/>
                </a:solidFill>
                <a:effectLst/>
                <a:latin typeface="+mn-lt"/>
                <a:ea typeface="+mn-ea"/>
                <a:cs typeface="+mn-cs"/>
              </a:rPr>
              <a:t>Every year, the Center selects and provides summer scholarship funding for our 1L Family Law Fellows.  All Fellows are selected prior to starting their 1L year after going through an application process.  I’ll get into this in more details in a later slide.  </a:t>
            </a:r>
          </a:p>
          <a:p>
            <a:endParaRPr lang="en-US" dirty="0"/>
          </a:p>
        </p:txBody>
      </p:sp>
      <p:sp>
        <p:nvSpPr>
          <p:cNvPr id="4" name="Slide Number Placeholder 3"/>
          <p:cNvSpPr>
            <a:spLocks noGrp="1"/>
          </p:cNvSpPr>
          <p:nvPr>
            <p:ph type="sldNum" sz="quarter" idx="10"/>
          </p:nvPr>
        </p:nvSpPr>
        <p:spPr/>
        <p:txBody>
          <a:bodyPr/>
          <a:lstStyle/>
          <a:p>
            <a:fld id="{5BA9C575-DF77-8244-AE8A-196AF9C75E72}" type="slidenum">
              <a:rPr lang="en-US" smtClean="0"/>
              <a:t>3</a:t>
            </a:fld>
            <a:endParaRPr lang="en-US"/>
          </a:p>
        </p:txBody>
      </p:sp>
    </p:spTree>
    <p:extLst>
      <p:ext uri="{BB962C8B-B14F-4D97-AF65-F5344CB8AC3E}">
        <p14:creationId xmlns:p14="http://schemas.microsoft.com/office/powerpoint/2010/main" val="3331279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have any questions, please do not hesitate to contact me.  The best way to reach me is via email.  When you are on campus, please be sure to stop by my office on the 3</a:t>
            </a:r>
            <a:r>
              <a:rPr lang="en-US" sz="1200" kern="1200" baseline="30000" dirty="0">
                <a:solidFill>
                  <a:schemeClr val="tx1"/>
                </a:solidFill>
                <a:effectLst/>
                <a:latin typeface="+mn-lt"/>
                <a:ea typeface="+mn-ea"/>
                <a:cs typeface="+mn-cs"/>
              </a:rPr>
              <a:t>rd</a:t>
            </a:r>
            <a:r>
              <a:rPr lang="en-US" sz="1200" kern="1200" dirty="0">
                <a:solidFill>
                  <a:schemeClr val="tx1"/>
                </a:solidFill>
                <a:effectLst/>
                <a:latin typeface="+mn-lt"/>
                <a:ea typeface="+mn-ea"/>
                <a:cs typeface="+mn-cs"/>
              </a:rPr>
              <a:t> floor of the law school.  Enjoy your summer and I hope to see you soon!</a:t>
            </a:r>
          </a:p>
          <a:p>
            <a:endParaRPr lang="en-US" dirty="0"/>
          </a:p>
        </p:txBody>
      </p:sp>
      <p:sp>
        <p:nvSpPr>
          <p:cNvPr id="4" name="Slide Number Placeholder 3"/>
          <p:cNvSpPr>
            <a:spLocks noGrp="1"/>
          </p:cNvSpPr>
          <p:nvPr>
            <p:ph type="sldNum" sz="quarter" idx="10"/>
          </p:nvPr>
        </p:nvSpPr>
        <p:spPr/>
        <p:txBody>
          <a:bodyPr/>
          <a:lstStyle/>
          <a:p>
            <a:fld id="{5BA9C575-DF77-8244-AE8A-196AF9C75E72}" type="slidenum">
              <a:rPr lang="en-US" smtClean="0"/>
              <a:t>16</a:t>
            </a:fld>
            <a:endParaRPr lang="en-US"/>
          </a:p>
        </p:txBody>
      </p:sp>
    </p:spTree>
    <p:extLst>
      <p:ext uri="{BB962C8B-B14F-4D97-AF65-F5344CB8AC3E}">
        <p14:creationId xmlns:p14="http://schemas.microsoft.com/office/powerpoint/2010/main" val="3937160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CFCF5A-EA79-452C-A52C-1A2668C2E7DF}" type="datetime1">
              <a:rPr lang="en-US" smtClean="0"/>
              <a:pPr/>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E5C4C28-BD4B-4892-9A2D-6E19BD753A9A}" type="datetime1">
              <a:rPr lang="en-US" smtClean="0"/>
              <a:pPr/>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FD9D02-426E-46C9-9EE9-0DE1EF8B2838}" type="datetime1">
              <a:rPr lang="en-US" smtClean="0"/>
              <a:pPr/>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8AEBBE-F8B2-42CF-9895-E86A608384EB}" type="datetime1">
              <a:rPr lang="en-US" smtClean="0"/>
              <a:pPr/>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E1FAA6B6-10E5-4810-BC9F-DA72D8452E73}" type="datetime1">
              <a:rPr lang="en-US" smtClean="0"/>
              <a:pPr/>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pPr/>
              <a:t>7/15/2026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CDBF60-6CC3-4B74-A60D-3486985E4346}" type="datetime1">
              <a:rPr lang="en-US" smtClean="0"/>
              <a:pPr/>
              <a:t>7/15/2026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2714818-984F-4759-BF72-A33BDC1963BD}" type="datetime1">
              <a:rPr lang="en-US" smtClean="0"/>
              <a:pPr/>
              <a:t>7/15/2026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EA7E191-5F94-4FC1-B823-BD7CABF7FA06}" type="datetime1">
              <a:rPr lang="en-US" smtClean="0"/>
              <a:pPr/>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856D55-EFBE-4F9B-8A5F-09D42CA22A9B}" type="datetime1">
              <a:rPr lang="en-US" smtClean="0"/>
              <a:pPr/>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D1D110F-3F4E-48D9-B8AA-5D0E825AFDBA}" type="datetime1">
              <a:rPr lang="en-US" smtClean="0"/>
              <a:pPr/>
              <a:t>7/15/2026</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87D7A59-36E2-48B9-B146-C1E59501F63F}"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8.pn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7.png"/><Relationship Id="rId5" Type="http://schemas.openxmlformats.org/officeDocument/2006/relationships/hyperlink" Target="mailto:kliss3@depaul.edu" TargetMode="External"/><Relationship Id="rId4"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pili.org/internships/agencies-placemen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292601"/>
            <a:ext cx="6400800" cy="1473200"/>
          </a:xfrm>
        </p:spPr>
        <p:txBody>
          <a:bodyPr/>
          <a:lstStyle/>
          <a:p>
            <a:r>
              <a:rPr lang="en-US" dirty="0"/>
              <a:t> </a:t>
            </a:r>
          </a:p>
        </p:txBody>
      </p:sp>
      <p:pic>
        <p:nvPicPr>
          <p:cNvPr id="8" name="Picture 7">
            <a:extLst>
              <a:ext uri="{FF2B5EF4-FFF2-40B4-BE49-F238E27FC236}">
                <a16:creationId xmlns:a16="http://schemas.microsoft.com/office/drawing/2014/main" id="{C4CE7D9A-2DA3-BAC1-1D68-7A86D1B9A5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0" y="589796"/>
            <a:ext cx="6400800" cy="5836996"/>
          </a:xfrm>
          <a:prstGeom prst="rect">
            <a:avLst/>
          </a:prstGeom>
        </p:spPr>
      </p:pic>
    </p:spTree>
    <p:extLst>
      <p:ext uri="{BB962C8B-B14F-4D97-AF65-F5344CB8AC3E}">
        <p14:creationId xmlns:p14="http://schemas.microsoft.com/office/powerpoint/2010/main" val="900048834"/>
      </p:ext>
    </p:extLst>
  </p:cSld>
  <p:clrMapOvr>
    <a:masterClrMapping/>
  </p:clrMapOvr>
  <mc:AlternateContent xmlns:mc="http://schemas.openxmlformats.org/markup-compatibility/2006" xmlns:p14="http://schemas.microsoft.com/office/powerpoint/2010/main">
    <mc:Choice Requires="p14">
      <p:transition spd="slow" p14:dur="2000" advTm="5044"/>
    </mc:Choice>
    <mc:Fallback xmlns="">
      <p:transition spd="slow" advTm="504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CC167-5010-6362-8DFF-B09602989AA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9B95EA-D112-3DB2-A7C8-72E3400B34D0}"/>
              </a:ext>
            </a:extLst>
          </p:cNvPr>
          <p:cNvSpPr>
            <a:spLocks noGrp="1"/>
          </p:cNvSpPr>
          <p:nvPr>
            <p:ph idx="1"/>
          </p:nvPr>
        </p:nvSpPr>
        <p:spPr>
          <a:xfrm>
            <a:off x="872067" y="2562448"/>
            <a:ext cx="7408333" cy="4563280"/>
          </a:xfrm>
        </p:spPr>
        <p:txBody>
          <a:bodyPr>
            <a:noAutofit/>
          </a:bodyPr>
          <a:lstStyle/>
          <a:p>
            <a:r>
              <a:rPr lang="en-US" dirty="0"/>
              <a:t>Session 1:  January (6 employers; 1 offer)</a:t>
            </a:r>
          </a:p>
          <a:p>
            <a:pPr lvl="1"/>
            <a:r>
              <a:rPr lang="en-US" dirty="0"/>
              <a:t>Cassiday Schade LLP</a:t>
            </a:r>
          </a:p>
          <a:p>
            <a:pPr lvl="1"/>
            <a:r>
              <a:rPr lang="en-US" dirty="0"/>
              <a:t>Foran Glennon </a:t>
            </a:r>
            <a:r>
              <a:rPr lang="en-US" dirty="0" err="1"/>
              <a:t>Palandech</a:t>
            </a:r>
            <a:r>
              <a:rPr lang="en-US" dirty="0"/>
              <a:t> Ponzi &amp; Rudloff PC</a:t>
            </a:r>
          </a:p>
          <a:p>
            <a:pPr lvl="1"/>
            <a:r>
              <a:rPr lang="en-US" dirty="0" err="1"/>
              <a:t>HeplerBroom</a:t>
            </a:r>
            <a:r>
              <a:rPr lang="en-US" dirty="0"/>
              <a:t>, LLC</a:t>
            </a:r>
          </a:p>
          <a:p>
            <a:pPr lvl="1"/>
            <a:r>
              <a:rPr lang="en-US" dirty="0"/>
              <a:t>Mayer Brown LLP</a:t>
            </a:r>
          </a:p>
          <a:p>
            <a:pPr lvl="1"/>
            <a:r>
              <a:rPr lang="en-US" dirty="0"/>
              <a:t>SBSB Eastham</a:t>
            </a:r>
          </a:p>
          <a:p>
            <a:pPr lvl="1"/>
            <a:r>
              <a:rPr lang="en-US" dirty="0"/>
              <a:t>Winston &amp; Strawn LLP</a:t>
            </a:r>
          </a:p>
          <a:p>
            <a:endParaRPr lang="en-US" dirty="0"/>
          </a:p>
        </p:txBody>
      </p:sp>
      <p:sp>
        <p:nvSpPr>
          <p:cNvPr id="3" name="Title 2">
            <a:extLst>
              <a:ext uri="{FF2B5EF4-FFF2-40B4-BE49-F238E27FC236}">
                <a16:creationId xmlns:a16="http://schemas.microsoft.com/office/drawing/2014/main" id="{F9D0ABBC-4B97-5675-9815-1A04CFE7B7F9}"/>
              </a:ext>
            </a:extLst>
          </p:cNvPr>
          <p:cNvSpPr>
            <a:spLocks noGrp="1"/>
          </p:cNvSpPr>
          <p:nvPr>
            <p:ph type="title"/>
          </p:nvPr>
        </p:nvSpPr>
        <p:spPr/>
        <p:txBody>
          <a:bodyPr>
            <a:normAutofit/>
          </a:bodyPr>
          <a:lstStyle/>
          <a:p>
            <a:r>
              <a:rPr lang="en-US" dirty="0"/>
              <a:t>On Campus Interviews (OCI)</a:t>
            </a:r>
          </a:p>
        </p:txBody>
      </p:sp>
    </p:spTree>
    <p:extLst>
      <p:ext uri="{BB962C8B-B14F-4D97-AF65-F5344CB8AC3E}">
        <p14:creationId xmlns:p14="http://schemas.microsoft.com/office/powerpoint/2010/main" val="568031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BBCB6-F147-581D-E0DA-70935E99C40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5F20D7-8AD3-17B0-F491-720F468A491D}"/>
              </a:ext>
            </a:extLst>
          </p:cNvPr>
          <p:cNvSpPr>
            <a:spLocks noGrp="1"/>
          </p:cNvSpPr>
          <p:nvPr>
            <p:ph idx="1"/>
          </p:nvPr>
        </p:nvSpPr>
        <p:spPr>
          <a:xfrm>
            <a:off x="872067" y="1765006"/>
            <a:ext cx="7408333" cy="4563280"/>
          </a:xfrm>
        </p:spPr>
        <p:txBody>
          <a:bodyPr>
            <a:noAutofit/>
          </a:bodyPr>
          <a:lstStyle/>
          <a:p>
            <a:r>
              <a:rPr lang="en-US" dirty="0"/>
              <a:t>Session 2:  June (12 employers; 8 offers so far)</a:t>
            </a:r>
          </a:p>
          <a:p>
            <a:pPr lvl="1"/>
            <a:r>
              <a:rPr lang="en-US" sz="1800" dirty="0"/>
              <a:t>Burke Warren MacKay &amp; Serritella, PC</a:t>
            </a:r>
          </a:p>
          <a:p>
            <a:pPr lvl="1"/>
            <a:r>
              <a:rPr lang="en-US" sz="1800" dirty="0"/>
              <a:t>Heyl Royster</a:t>
            </a:r>
          </a:p>
          <a:p>
            <a:pPr lvl="1"/>
            <a:r>
              <a:rPr lang="en-US" sz="1800" dirty="0"/>
              <a:t>Hirzel Law PLC</a:t>
            </a:r>
          </a:p>
          <a:p>
            <a:pPr lvl="1"/>
            <a:r>
              <a:rPr lang="en-US" sz="1800" dirty="0"/>
              <a:t>Howard &amp; Howard Attorneys PLLC</a:t>
            </a:r>
          </a:p>
          <a:p>
            <a:pPr lvl="1"/>
            <a:r>
              <a:rPr lang="en-US" sz="1800" dirty="0"/>
              <a:t>Lavelle Law, Ltd.</a:t>
            </a:r>
          </a:p>
          <a:p>
            <a:pPr lvl="1"/>
            <a:r>
              <a:rPr lang="en-US" sz="1800" dirty="0"/>
              <a:t>MG+M </a:t>
            </a:r>
          </a:p>
          <a:p>
            <a:pPr lvl="1"/>
            <a:r>
              <a:rPr lang="en-US" sz="1800" dirty="0"/>
              <a:t>Nicolaides Fink Thorpe Michaelides Sullivan LLP</a:t>
            </a:r>
          </a:p>
          <a:p>
            <a:pPr lvl="1"/>
            <a:r>
              <a:rPr lang="en-US" sz="1800" dirty="0"/>
              <a:t>Nyhan Bambrick Kinzie &amp; Lowry, PC</a:t>
            </a:r>
          </a:p>
          <a:p>
            <a:pPr lvl="1"/>
            <a:r>
              <a:rPr lang="en-US" sz="1800" dirty="0" err="1"/>
              <a:t>Rammelkamp</a:t>
            </a:r>
            <a:r>
              <a:rPr lang="en-US" sz="1800" dirty="0"/>
              <a:t> Bradney, PC</a:t>
            </a:r>
          </a:p>
          <a:p>
            <a:pPr lvl="1"/>
            <a:r>
              <a:rPr lang="en-US" sz="1800" dirty="0"/>
              <a:t>Riley Safer Holmes &amp; </a:t>
            </a:r>
            <a:r>
              <a:rPr lang="en-US" sz="1800" dirty="0" err="1"/>
              <a:t>Cancila</a:t>
            </a:r>
            <a:endParaRPr lang="en-US" sz="1800" dirty="0"/>
          </a:p>
          <a:p>
            <a:pPr lvl="1"/>
            <a:r>
              <a:rPr lang="en-US" sz="1800" dirty="0"/>
              <a:t>Skarzynski Marick &amp; Black LLP</a:t>
            </a:r>
          </a:p>
          <a:p>
            <a:pPr lvl="1"/>
            <a:r>
              <a:rPr lang="en-US" sz="1800" dirty="0"/>
              <a:t>Will County Public Defender</a:t>
            </a:r>
          </a:p>
          <a:p>
            <a:r>
              <a:rPr lang="en-US" dirty="0"/>
              <a:t>Session 3:  October (TBD)</a:t>
            </a:r>
          </a:p>
        </p:txBody>
      </p:sp>
      <p:sp>
        <p:nvSpPr>
          <p:cNvPr id="3" name="Title 2">
            <a:extLst>
              <a:ext uri="{FF2B5EF4-FFF2-40B4-BE49-F238E27FC236}">
                <a16:creationId xmlns:a16="http://schemas.microsoft.com/office/drawing/2014/main" id="{864109A2-675E-31E6-9C4F-3B1D8ED8A153}"/>
              </a:ext>
            </a:extLst>
          </p:cNvPr>
          <p:cNvSpPr>
            <a:spLocks noGrp="1"/>
          </p:cNvSpPr>
          <p:nvPr>
            <p:ph type="title"/>
          </p:nvPr>
        </p:nvSpPr>
        <p:spPr/>
        <p:txBody>
          <a:bodyPr>
            <a:normAutofit/>
          </a:bodyPr>
          <a:lstStyle/>
          <a:p>
            <a:r>
              <a:rPr lang="en-US" dirty="0"/>
              <a:t>On Campus Interviews (OCI)</a:t>
            </a:r>
          </a:p>
        </p:txBody>
      </p:sp>
    </p:spTree>
    <p:extLst>
      <p:ext uri="{BB962C8B-B14F-4D97-AF65-F5344CB8AC3E}">
        <p14:creationId xmlns:p14="http://schemas.microsoft.com/office/powerpoint/2010/main" val="3336578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A556E52-0F2F-7502-2D49-73C12D81CA8D}"/>
              </a:ext>
            </a:extLst>
          </p:cNvPr>
          <p:cNvPicPr>
            <a:picLocks noGrp="1" noChangeAspect="1"/>
          </p:cNvPicPr>
          <p:nvPr>
            <p:ph idx="1"/>
          </p:nvPr>
        </p:nvPicPr>
        <p:blipFill>
          <a:blip r:embed="rId2"/>
          <a:stretch>
            <a:fillRect/>
          </a:stretch>
        </p:blipFill>
        <p:spPr>
          <a:xfrm>
            <a:off x="124123" y="2179674"/>
            <a:ext cx="8690268" cy="4497215"/>
          </a:xfrm>
          <a:prstGeom prst="rect">
            <a:avLst/>
          </a:prstGeom>
          <a:noFill/>
        </p:spPr>
      </p:pic>
      <p:sp>
        <p:nvSpPr>
          <p:cNvPr id="3" name="Title 2">
            <a:extLst>
              <a:ext uri="{FF2B5EF4-FFF2-40B4-BE49-F238E27FC236}">
                <a16:creationId xmlns:a16="http://schemas.microsoft.com/office/drawing/2014/main" id="{195FBA38-AA75-C620-D7CC-9D72FA9627CD}"/>
              </a:ext>
            </a:extLst>
          </p:cNvPr>
          <p:cNvSpPr>
            <a:spLocks noGrp="1"/>
          </p:cNvSpPr>
          <p:nvPr>
            <p:ph type="title"/>
          </p:nvPr>
        </p:nvSpPr>
        <p:spPr>
          <a:xfrm>
            <a:off x="457200" y="338328"/>
            <a:ext cx="8229600" cy="1252728"/>
          </a:xfrm>
        </p:spPr>
        <p:txBody>
          <a:bodyPr anchor="ctr">
            <a:normAutofit/>
          </a:bodyPr>
          <a:lstStyle/>
          <a:p>
            <a:r>
              <a:rPr lang="en-US" dirty="0"/>
              <a:t>Resume – Part 1</a:t>
            </a:r>
          </a:p>
        </p:txBody>
      </p:sp>
    </p:spTree>
    <p:extLst>
      <p:ext uri="{BB962C8B-B14F-4D97-AF65-F5344CB8AC3E}">
        <p14:creationId xmlns:p14="http://schemas.microsoft.com/office/powerpoint/2010/main" val="313348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17937-63FA-C286-D56F-04A514BA20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413D93C-29BC-482C-227D-FA7CCF24F591}"/>
              </a:ext>
            </a:extLst>
          </p:cNvPr>
          <p:cNvSpPr>
            <a:spLocks noGrp="1"/>
          </p:cNvSpPr>
          <p:nvPr>
            <p:ph type="title"/>
          </p:nvPr>
        </p:nvSpPr>
        <p:spPr>
          <a:xfrm>
            <a:off x="457200" y="338328"/>
            <a:ext cx="8229600" cy="1252728"/>
          </a:xfrm>
        </p:spPr>
        <p:txBody>
          <a:bodyPr anchor="ctr">
            <a:normAutofit/>
          </a:bodyPr>
          <a:lstStyle/>
          <a:p>
            <a:r>
              <a:rPr lang="en-US" dirty="0"/>
              <a:t>Resume – Part 2</a:t>
            </a:r>
          </a:p>
        </p:txBody>
      </p:sp>
      <p:pic>
        <p:nvPicPr>
          <p:cNvPr id="9" name="Picture 8">
            <a:extLst>
              <a:ext uri="{FF2B5EF4-FFF2-40B4-BE49-F238E27FC236}">
                <a16:creationId xmlns:a16="http://schemas.microsoft.com/office/drawing/2014/main" id="{975EFA87-B2DB-68D4-3B9C-E1FD72B66B2B}"/>
              </a:ext>
            </a:extLst>
          </p:cNvPr>
          <p:cNvPicPr>
            <a:picLocks noChangeAspect="1"/>
          </p:cNvPicPr>
          <p:nvPr/>
        </p:nvPicPr>
        <p:blipFill>
          <a:blip r:embed="rId2"/>
          <a:srcRect t="44479" b="23678"/>
          <a:stretch>
            <a:fillRect/>
          </a:stretch>
        </p:blipFill>
        <p:spPr>
          <a:xfrm>
            <a:off x="457200" y="2919531"/>
            <a:ext cx="8447789" cy="3087864"/>
          </a:xfrm>
          <a:prstGeom prst="rect">
            <a:avLst/>
          </a:prstGeom>
        </p:spPr>
      </p:pic>
    </p:spTree>
    <p:extLst>
      <p:ext uri="{BB962C8B-B14F-4D97-AF65-F5344CB8AC3E}">
        <p14:creationId xmlns:p14="http://schemas.microsoft.com/office/powerpoint/2010/main" val="2179917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22B17-2650-EF9B-1095-0CC5E6B675C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CD69DCE-31AB-04D9-F529-F6C473C9C836}"/>
              </a:ext>
            </a:extLst>
          </p:cNvPr>
          <p:cNvSpPr>
            <a:spLocks noGrp="1"/>
          </p:cNvSpPr>
          <p:nvPr>
            <p:ph type="title"/>
          </p:nvPr>
        </p:nvSpPr>
        <p:spPr>
          <a:xfrm>
            <a:off x="457200" y="338328"/>
            <a:ext cx="8229600" cy="1252728"/>
          </a:xfrm>
        </p:spPr>
        <p:txBody>
          <a:bodyPr anchor="ctr">
            <a:normAutofit/>
          </a:bodyPr>
          <a:lstStyle/>
          <a:p>
            <a:r>
              <a:rPr lang="en-US" dirty="0"/>
              <a:t>Resume – Part 3</a:t>
            </a:r>
          </a:p>
        </p:txBody>
      </p:sp>
      <p:pic>
        <p:nvPicPr>
          <p:cNvPr id="15" name="Picture 14">
            <a:extLst>
              <a:ext uri="{FF2B5EF4-FFF2-40B4-BE49-F238E27FC236}">
                <a16:creationId xmlns:a16="http://schemas.microsoft.com/office/drawing/2014/main" id="{DDE03BE9-DC67-433E-0237-CAA28456A562}"/>
              </a:ext>
            </a:extLst>
          </p:cNvPr>
          <p:cNvPicPr>
            <a:picLocks noChangeAspect="1"/>
          </p:cNvPicPr>
          <p:nvPr/>
        </p:nvPicPr>
        <p:blipFill>
          <a:blip r:embed="rId2"/>
          <a:srcRect t="75038" r="13746"/>
          <a:stretch>
            <a:fillRect/>
          </a:stretch>
        </p:blipFill>
        <p:spPr>
          <a:xfrm>
            <a:off x="262341" y="2998381"/>
            <a:ext cx="8711538" cy="2893970"/>
          </a:xfrm>
          <a:prstGeom prst="rect">
            <a:avLst/>
          </a:prstGeom>
        </p:spPr>
      </p:pic>
    </p:spTree>
    <p:extLst>
      <p:ext uri="{BB962C8B-B14F-4D97-AF65-F5344CB8AC3E}">
        <p14:creationId xmlns:p14="http://schemas.microsoft.com/office/powerpoint/2010/main" val="898077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9BD89A-91F0-82D4-9ACA-C8B9856D8212}"/>
              </a:ext>
            </a:extLst>
          </p:cNvPr>
          <p:cNvSpPr>
            <a:spLocks noGrp="1"/>
          </p:cNvSpPr>
          <p:nvPr>
            <p:ph idx="1"/>
          </p:nvPr>
        </p:nvSpPr>
        <p:spPr>
          <a:xfrm>
            <a:off x="872067" y="1956391"/>
            <a:ext cx="7408333" cy="4720856"/>
          </a:xfrm>
        </p:spPr>
        <p:txBody>
          <a:bodyPr>
            <a:normAutofit lnSpcReduction="10000"/>
          </a:bodyPr>
          <a:lstStyle/>
          <a:p>
            <a:r>
              <a:rPr lang="en-US" b="1" dirty="0"/>
              <a:t>Mid-September</a:t>
            </a:r>
            <a:r>
              <a:rPr lang="en-US" dirty="0"/>
              <a:t> </a:t>
            </a:r>
            <a:r>
              <a:rPr lang="en-US" dirty="0">
                <a:sym typeface="Wingdings" panose="05000000000000000000" pitchFamily="2" charset="2"/>
              </a:rPr>
              <a:t> start meeting with 1L advisor </a:t>
            </a:r>
          </a:p>
          <a:p>
            <a:r>
              <a:rPr lang="en-US" b="1" dirty="0">
                <a:sym typeface="Wingdings" panose="05000000000000000000" pitchFamily="2" charset="2"/>
              </a:rPr>
              <a:t>Mid-Semester</a:t>
            </a:r>
            <a:r>
              <a:rPr lang="en-US" dirty="0">
                <a:sym typeface="Wingdings" panose="05000000000000000000" pitchFamily="2" charset="2"/>
              </a:rPr>
              <a:t>  have your resume finalized by then</a:t>
            </a:r>
          </a:p>
          <a:p>
            <a:r>
              <a:rPr lang="en-US" b="1" dirty="0">
                <a:sym typeface="Wingdings" panose="05000000000000000000" pitchFamily="2" charset="2"/>
              </a:rPr>
              <a:t>October</a:t>
            </a:r>
            <a:r>
              <a:rPr lang="en-US" dirty="0">
                <a:sym typeface="Wingdings" panose="05000000000000000000" pitchFamily="2" charset="2"/>
              </a:rPr>
              <a:t>  Big law’s new heavy recruiting season starts </a:t>
            </a:r>
          </a:p>
          <a:p>
            <a:r>
              <a:rPr lang="en-US" b="1" dirty="0"/>
              <a:t>Mid-November</a:t>
            </a:r>
            <a:r>
              <a:rPr lang="en-US" dirty="0"/>
              <a:t> </a:t>
            </a:r>
            <a:r>
              <a:rPr lang="en-US" dirty="0">
                <a:sym typeface="Wingdings" panose="05000000000000000000" pitchFamily="2" charset="2"/>
              </a:rPr>
              <a:t> apply for a PILI scholarship i</a:t>
            </a:r>
            <a:r>
              <a:rPr lang="en-US" dirty="0"/>
              <a:t>f interested in non-profits </a:t>
            </a:r>
          </a:p>
          <a:p>
            <a:r>
              <a:rPr lang="en-US" b="1" dirty="0">
                <a:sym typeface="Wingdings" panose="05000000000000000000" pitchFamily="2" charset="2"/>
              </a:rPr>
              <a:t>Winter Break </a:t>
            </a:r>
            <a:r>
              <a:rPr lang="en-US" dirty="0">
                <a:sym typeface="Wingdings" panose="05000000000000000000" pitchFamily="2" charset="2"/>
              </a:rPr>
              <a:t> use this time to heavily apply for 1L summer positions if you don’t yet have one</a:t>
            </a:r>
          </a:p>
          <a:p>
            <a:r>
              <a:rPr lang="en-US" b="1" dirty="0"/>
              <a:t>January</a:t>
            </a:r>
            <a:r>
              <a:rPr lang="en-US" dirty="0"/>
              <a:t> </a:t>
            </a:r>
            <a:r>
              <a:rPr lang="en-US" dirty="0">
                <a:sym typeface="Wingdings" panose="05000000000000000000" pitchFamily="2" charset="2"/>
              </a:rPr>
              <a:t> first OCI session if interested in big law (summer 2028)</a:t>
            </a:r>
          </a:p>
          <a:p>
            <a:r>
              <a:rPr lang="en-US" b="1" dirty="0">
                <a:sym typeface="Wingdings" panose="05000000000000000000" pitchFamily="2" charset="2"/>
              </a:rPr>
              <a:t>February</a:t>
            </a:r>
            <a:r>
              <a:rPr lang="en-US" dirty="0">
                <a:sym typeface="Wingdings" panose="05000000000000000000" pitchFamily="2" charset="2"/>
              </a:rPr>
              <a:t>  participate in MPILCC if interested in public interest summer positions</a:t>
            </a:r>
            <a:endParaRPr lang="en-US" dirty="0"/>
          </a:p>
        </p:txBody>
      </p:sp>
      <p:sp>
        <p:nvSpPr>
          <p:cNvPr id="3" name="Title 2">
            <a:extLst>
              <a:ext uri="{FF2B5EF4-FFF2-40B4-BE49-F238E27FC236}">
                <a16:creationId xmlns:a16="http://schemas.microsoft.com/office/drawing/2014/main" id="{11EF8D0C-DD43-DC2B-FC33-D17FF0279ACB}"/>
              </a:ext>
            </a:extLst>
          </p:cNvPr>
          <p:cNvSpPr>
            <a:spLocks noGrp="1"/>
          </p:cNvSpPr>
          <p:nvPr>
            <p:ph type="title"/>
          </p:nvPr>
        </p:nvSpPr>
        <p:spPr/>
        <p:txBody>
          <a:bodyPr>
            <a:normAutofit fontScale="90000"/>
          </a:bodyPr>
          <a:lstStyle/>
          <a:p>
            <a:r>
              <a:rPr lang="en-US" dirty="0"/>
              <a:t>1L Summer Job </a:t>
            </a:r>
            <a:r>
              <a:rPr lang="en-US"/>
              <a:t>Search Timeline Recap</a:t>
            </a:r>
            <a:endParaRPr lang="en-US" dirty="0"/>
          </a:p>
        </p:txBody>
      </p:sp>
    </p:spTree>
    <p:extLst>
      <p:ext uri="{BB962C8B-B14F-4D97-AF65-F5344CB8AC3E}">
        <p14:creationId xmlns:p14="http://schemas.microsoft.com/office/powerpoint/2010/main" val="1346014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3110845"/>
            <a:ext cx="7408333" cy="3015317"/>
          </a:xfrm>
        </p:spPr>
        <p:txBody>
          <a:bodyPr/>
          <a:lstStyle/>
          <a:p>
            <a:pPr algn="ctr"/>
            <a:r>
              <a:rPr lang="en-US" dirty="0"/>
              <a:t>E-Mail:  </a:t>
            </a:r>
            <a:r>
              <a:rPr lang="en-US" dirty="0">
                <a:hlinkClick r:id="rId5"/>
              </a:rPr>
              <a:t>kliss3@depaul.edu</a:t>
            </a:r>
            <a:endParaRPr lang="en-US" dirty="0"/>
          </a:p>
          <a:p>
            <a:pPr algn="ctr"/>
            <a:r>
              <a:rPr lang="en-US" dirty="0"/>
              <a:t>Phone:  312/362-8331</a:t>
            </a:r>
          </a:p>
          <a:p>
            <a:pPr algn="ctr"/>
            <a:r>
              <a:rPr lang="en-US" dirty="0"/>
              <a:t>Office:  Room 305 (3</a:t>
            </a:r>
            <a:r>
              <a:rPr lang="en-US" baseline="30000" dirty="0"/>
              <a:t>rd</a:t>
            </a:r>
            <a:r>
              <a:rPr lang="en-US" dirty="0"/>
              <a:t> floor)</a:t>
            </a:r>
          </a:p>
          <a:p>
            <a:pPr marL="0" indent="0" algn="ctr">
              <a:buNone/>
            </a:pPr>
            <a:endParaRPr lang="en-US" dirty="0"/>
          </a:p>
        </p:txBody>
      </p:sp>
      <p:sp>
        <p:nvSpPr>
          <p:cNvPr id="3" name="Title 2"/>
          <p:cNvSpPr>
            <a:spLocks noGrp="1"/>
          </p:cNvSpPr>
          <p:nvPr>
            <p:ph type="title"/>
          </p:nvPr>
        </p:nvSpPr>
        <p:spPr/>
        <p:txBody>
          <a:bodyPr/>
          <a:lstStyle/>
          <a:p>
            <a:r>
              <a:rPr lang="en-US" dirty="0"/>
              <a:t>Questions?</a:t>
            </a:r>
          </a:p>
        </p:txBody>
      </p:sp>
      <p:pic>
        <p:nvPicPr>
          <p:cNvPr id="8" name="Audio 7">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8585200" y="6299200"/>
            <a:ext cx="406400" cy="406400"/>
          </a:xfrm>
          <a:prstGeom prst="rect">
            <a:avLst/>
          </a:prstGeom>
        </p:spPr>
      </p:pic>
      <p:pic>
        <p:nvPicPr>
          <p:cNvPr id="9" name="Picture 8">
            <a:extLst>
              <a:ext uri="{FF2B5EF4-FFF2-40B4-BE49-F238E27FC236}">
                <a16:creationId xmlns:a16="http://schemas.microsoft.com/office/drawing/2014/main" id="{5017E0CB-29E6-9BDE-3136-F65A27C4CF14}"/>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1935224" y="4387827"/>
            <a:ext cx="5273552" cy="1710341"/>
          </a:xfrm>
          <a:prstGeom prst="rect">
            <a:avLst/>
          </a:prstGeom>
        </p:spPr>
      </p:pic>
    </p:spTree>
    <p:extLst>
      <p:ext uri="{BB962C8B-B14F-4D97-AF65-F5344CB8AC3E}">
        <p14:creationId xmlns:p14="http://schemas.microsoft.com/office/powerpoint/2010/main" val="3936187585"/>
      </p:ext>
    </p:extLst>
  </p:cSld>
  <p:clrMapOvr>
    <a:masterClrMapping/>
  </p:clrMapOvr>
  <mc:AlternateContent xmlns:mc="http://schemas.openxmlformats.org/markup-compatibility/2006" xmlns:p14="http://schemas.microsoft.com/office/powerpoint/2010/main">
    <mc:Choice Requires="p14">
      <p:transition spd="slow" p14:dur="2000" advTm="12910"/>
    </mc:Choice>
    <mc:Fallback xmlns="">
      <p:transition spd="slow" advTm="1291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8"/>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8210"/>
            <a:ext cx="8229600" cy="5099719"/>
          </a:xfrm>
        </p:spPr>
        <p:txBody>
          <a:bodyPr>
            <a:noAutofit/>
          </a:bodyPr>
          <a:lstStyle/>
          <a:p>
            <a:br>
              <a:rPr lang="en-US" sz="4000" dirty="0">
                <a:solidFill>
                  <a:schemeClr val="tx2"/>
                </a:solidFill>
              </a:rPr>
            </a:br>
            <a:br>
              <a:rPr lang="en-US" sz="4000" dirty="0">
                <a:solidFill>
                  <a:schemeClr val="tx2"/>
                </a:solidFill>
              </a:rPr>
            </a:br>
            <a:br>
              <a:rPr lang="en-US" sz="4000" dirty="0">
                <a:solidFill>
                  <a:schemeClr val="tx2"/>
                </a:solidFill>
              </a:rPr>
            </a:br>
            <a:br>
              <a:rPr lang="en-US" sz="4000" dirty="0">
                <a:solidFill>
                  <a:schemeClr val="tx2"/>
                </a:solidFill>
              </a:rPr>
            </a:br>
            <a:r>
              <a:rPr lang="en-US" sz="4000" dirty="0">
                <a:solidFill>
                  <a:schemeClr val="tx2"/>
                </a:solidFill>
              </a:rPr>
              <a:t>Katie Liss</a:t>
            </a:r>
            <a:br>
              <a:rPr lang="en-US" sz="3500" dirty="0">
                <a:solidFill>
                  <a:schemeClr val="tx1"/>
                </a:solidFill>
              </a:rPr>
            </a:br>
            <a:r>
              <a:rPr lang="en-US" sz="3500" dirty="0">
                <a:solidFill>
                  <a:schemeClr val="tx2"/>
                </a:solidFill>
              </a:rPr>
              <a:t>Assistant Dean &amp; Director </a:t>
            </a:r>
            <a:br>
              <a:rPr lang="en-US" sz="3500" dirty="0">
                <a:solidFill>
                  <a:schemeClr val="tx2"/>
                </a:solidFill>
              </a:rPr>
            </a:br>
            <a:r>
              <a:rPr lang="en-US" sz="3500" dirty="0">
                <a:solidFill>
                  <a:schemeClr val="tx2"/>
                </a:solidFill>
              </a:rPr>
              <a:t>Office of Professional &amp; Career Development</a:t>
            </a:r>
            <a:br>
              <a:rPr lang="en-US" sz="3500" dirty="0">
                <a:solidFill>
                  <a:schemeClr val="tx2"/>
                </a:solidFill>
              </a:rPr>
            </a:br>
            <a:endParaRPr lang="en-US" sz="3500" dirty="0">
              <a:solidFill>
                <a:schemeClr val="tx2"/>
              </a:solidFill>
            </a:endParaRPr>
          </a:p>
        </p:txBody>
      </p:sp>
      <p:pic>
        <p:nvPicPr>
          <p:cNvPr id="6" name="Picture 5">
            <a:extLst>
              <a:ext uri="{FF2B5EF4-FFF2-40B4-BE49-F238E27FC236}">
                <a16:creationId xmlns:a16="http://schemas.microsoft.com/office/drawing/2014/main" id="{6FCC00B5-F1EA-47BC-91A9-E8D2842E4E42}"/>
              </a:ext>
            </a:extLst>
          </p:cNvPr>
          <p:cNvPicPr>
            <a:picLocks noChangeAspect="1"/>
          </p:cNvPicPr>
          <p:nvPr/>
        </p:nvPicPr>
        <p:blipFill>
          <a:blip r:embed="rId2" cstate="email">
            <a:extLst>
              <a:ext uri="{28A0092B-C50C-407E-A947-70E740481C1C}">
                <a14:useLocalDpi xmlns:a14="http://schemas.microsoft.com/office/drawing/2010/main" val="0"/>
              </a:ext>
            </a:extLst>
          </a:blip>
          <a:srcRect l="7475" t="7349" r="-27" b="23446"/>
          <a:stretch>
            <a:fillRect/>
          </a:stretch>
        </p:blipFill>
        <p:spPr>
          <a:xfrm>
            <a:off x="3688556" y="2020569"/>
            <a:ext cx="1635284" cy="1834516"/>
          </a:xfrm>
          <a:prstGeom prst="rect">
            <a:avLst/>
          </a:prstGeom>
        </p:spPr>
      </p:pic>
    </p:spTree>
    <p:extLst>
      <p:ext uri="{BB962C8B-B14F-4D97-AF65-F5344CB8AC3E}">
        <p14:creationId xmlns:p14="http://schemas.microsoft.com/office/powerpoint/2010/main" val="1490094791"/>
      </p:ext>
    </p:extLst>
  </p:cSld>
  <p:clrMapOvr>
    <a:masterClrMapping/>
  </p:clrMapOvr>
  <mc:AlternateContent xmlns:mc="http://schemas.openxmlformats.org/markup-compatibility/2006" xmlns:p14="http://schemas.microsoft.com/office/powerpoint/2010/main">
    <mc:Choice Requires="p14">
      <p:transition spd="slow" p14:dur="2000" advTm="11379"/>
    </mc:Choice>
    <mc:Fallback xmlns="">
      <p:transition spd="slow" advTm="1137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0942" y="2458064"/>
            <a:ext cx="8249264" cy="4316361"/>
          </a:xfrm>
        </p:spPr>
        <p:txBody>
          <a:bodyPr>
            <a:normAutofit/>
          </a:bodyPr>
          <a:lstStyle/>
          <a:p>
            <a:pPr marL="0" indent="0" algn="ctr">
              <a:buNone/>
            </a:pPr>
            <a:r>
              <a:rPr lang="en-US" sz="3800" dirty="0"/>
              <a:t>Our Mission:</a:t>
            </a:r>
          </a:p>
          <a:p>
            <a:pPr marL="0" indent="0" algn="ctr">
              <a:buNone/>
            </a:pPr>
            <a:endParaRPr lang="en-US" sz="1200" dirty="0">
              <a:sym typeface="Wingdings" panose="05000000000000000000" pitchFamily="2" charset="2"/>
            </a:endParaRPr>
          </a:p>
          <a:p>
            <a:pPr marL="0" indent="0" algn="ctr">
              <a:buNone/>
            </a:pPr>
            <a:r>
              <a:rPr lang="en-US" sz="3500" dirty="0"/>
              <a:t>Provide individualized advising to help each student to help them clarify their goals and navigate their career path with confidence.</a:t>
            </a:r>
          </a:p>
        </p:txBody>
      </p:sp>
      <p:sp>
        <p:nvSpPr>
          <p:cNvPr id="3" name="Title 2"/>
          <p:cNvSpPr>
            <a:spLocks noGrp="1"/>
          </p:cNvSpPr>
          <p:nvPr>
            <p:ph type="title"/>
          </p:nvPr>
        </p:nvSpPr>
        <p:spPr/>
        <p:txBody>
          <a:bodyPr>
            <a:normAutofit fontScale="90000"/>
          </a:bodyPr>
          <a:lstStyle/>
          <a:p>
            <a:r>
              <a:rPr lang="en-US" dirty="0"/>
              <a:t>Office of Professional &amp; </a:t>
            </a:r>
            <a:br>
              <a:rPr lang="en-US" dirty="0"/>
            </a:br>
            <a:r>
              <a:rPr lang="en-US" dirty="0"/>
              <a:t>Career Development</a:t>
            </a:r>
          </a:p>
        </p:txBody>
      </p:sp>
    </p:spTree>
    <p:extLst>
      <p:ext uri="{BB962C8B-B14F-4D97-AF65-F5344CB8AC3E}">
        <p14:creationId xmlns:p14="http://schemas.microsoft.com/office/powerpoint/2010/main" val="2499814111"/>
      </p:ext>
    </p:extLst>
  </p:cSld>
  <p:clrMapOvr>
    <a:masterClrMapping/>
  </p:clrMapOvr>
  <mc:AlternateContent xmlns:mc="http://schemas.openxmlformats.org/markup-compatibility/2006" xmlns:p14="http://schemas.microsoft.com/office/powerpoint/2010/main">
    <mc:Choice Requires="p14">
      <p:transition spd="slow" p14:dur="2000" advTm="50088"/>
    </mc:Choice>
    <mc:Fallback xmlns="">
      <p:transition spd="slow" advTm="5008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239757-5252-F40D-BAED-316F34ED046C}"/>
              </a:ext>
            </a:extLst>
          </p:cNvPr>
          <p:cNvSpPr>
            <a:spLocks noGrp="1"/>
          </p:cNvSpPr>
          <p:nvPr>
            <p:ph idx="1"/>
          </p:nvPr>
        </p:nvSpPr>
        <p:spPr>
          <a:xfrm>
            <a:off x="457200" y="1304910"/>
            <a:ext cx="8432800" cy="5463540"/>
          </a:xfrm>
        </p:spPr>
        <p:txBody>
          <a:bodyPr>
            <a:normAutofit/>
          </a:bodyPr>
          <a:lstStyle/>
          <a:p>
            <a:r>
              <a:rPr lang="en-US" dirty="0"/>
              <a:t>5 Career Advisors</a:t>
            </a:r>
          </a:p>
          <a:p>
            <a:pPr lvl="1"/>
            <a:r>
              <a:rPr lang="en-US" b="1" dirty="0"/>
              <a:t>Elizabeth Boe </a:t>
            </a:r>
            <a:r>
              <a:rPr lang="en-US" dirty="0"/>
              <a:t>– Assistant Director</a:t>
            </a:r>
          </a:p>
          <a:p>
            <a:pPr lvl="2"/>
            <a:r>
              <a:rPr lang="en-US" dirty="0"/>
              <a:t>Director of Pro Bono &amp; Community Service Initiative </a:t>
            </a:r>
          </a:p>
          <a:p>
            <a:pPr lvl="1"/>
            <a:r>
              <a:rPr lang="en-US" b="1" dirty="0"/>
              <a:t>Tiffany Farber </a:t>
            </a:r>
            <a:r>
              <a:rPr lang="en-US" dirty="0"/>
              <a:t>– Assistant Director </a:t>
            </a:r>
          </a:p>
          <a:p>
            <a:pPr lvl="2"/>
            <a:r>
              <a:rPr lang="en-US" dirty="0"/>
              <a:t>P2P Instructor</a:t>
            </a:r>
          </a:p>
          <a:p>
            <a:pPr lvl="1"/>
            <a:r>
              <a:rPr lang="en-US" b="1" dirty="0"/>
              <a:t>Darrick Harris </a:t>
            </a:r>
            <a:r>
              <a:rPr lang="en-US" dirty="0"/>
              <a:t>– Assistant Director</a:t>
            </a:r>
          </a:p>
          <a:p>
            <a:pPr lvl="2"/>
            <a:r>
              <a:rPr lang="en-US" dirty="0"/>
              <a:t>Assistant Director of Schiller </a:t>
            </a:r>
            <a:r>
              <a:rPr lang="en-US" dirty="0" err="1"/>
              <a:t>DuCanto</a:t>
            </a:r>
            <a:r>
              <a:rPr lang="en-US" dirty="0"/>
              <a:t> &amp; Fleck Family Law Center</a:t>
            </a:r>
          </a:p>
          <a:p>
            <a:pPr lvl="1"/>
            <a:r>
              <a:rPr lang="en-US" b="1" dirty="0"/>
              <a:t>Aarón Siebert-Llera </a:t>
            </a:r>
            <a:r>
              <a:rPr lang="en-US" dirty="0"/>
              <a:t>– Assistant Director</a:t>
            </a:r>
          </a:p>
          <a:p>
            <a:pPr lvl="2"/>
            <a:r>
              <a:rPr lang="en-US" dirty="0"/>
              <a:t>On Campus Interviews &amp; Judicial Clerkships</a:t>
            </a:r>
          </a:p>
          <a:p>
            <a:pPr lvl="1"/>
            <a:r>
              <a:rPr lang="en-US" b="1" dirty="0"/>
              <a:t>Katie Liss </a:t>
            </a:r>
            <a:r>
              <a:rPr lang="en-US" dirty="0"/>
              <a:t>– Assistant Dean</a:t>
            </a:r>
          </a:p>
          <a:p>
            <a:pPr lvl="2"/>
            <a:r>
              <a:rPr lang="en-US" dirty="0"/>
              <a:t>Director of Schiller </a:t>
            </a:r>
            <a:r>
              <a:rPr lang="en-US" dirty="0" err="1"/>
              <a:t>DuCanto</a:t>
            </a:r>
            <a:r>
              <a:rPr lang="en-US" dirty="0"/>
              <a:t> &amp; Fleck Family Law Center</a:t>
            </a:r>
          </a:p>
          <a:p>
            <a:r>
              <a:rPr lang="en-US" dirty="0"/>
              <a:t>Office Administrator – </a:t>
            </a:r>
            <a:r>
              <a:rPr lang="en-US" b="1" dirty="0"/>
              <a:t>Kathy Browder</a:t>
            </a:r>
          </a:p>
          <a:p>
            <a:r>
              <a:rPr lang="en-US" dirty="0"/>
              <a:t>Student Clerks – </a:t>
            </a:r>
            <a:r>
              <a:rPr lang="en-US" b="1" dirty="0"/>
              <a:t>Parva &amp; </a:t>
            </a:r>
            <a:r>
              <a:rPr lang="en-US" b="1" dirty="0" err="1"/>
              <a:t>Karzeta</a:t>
            </a:r>
            <a:endParaRPr lang="en-US" b="1" dirty="0"/>
          </a:p>
          <a:p>
            <a:endParaRPr lang="en-US" dirty="0"/>
          </a:p>
        </p:txBody>
      </p:sp>
      <p:sp>
        <p:nvSpPr>
          <p:cNvPr id="3" name="Title 2">
            <a:extLst>
              <a:ext uri="{FF2B5EF4-FFF2-40B4-BE49-F238E27FC236}">
                <a16:creationId xmlns:a16="http://schemas.microsoft.com/office/drawing/2014/main" id="{AA8E5B71-C9CD-1520-B77E-90E262DD0DF8}"/>
              </a:ext>
            </a:extLst>
          </p:cNvPr>
          <p:cNvSpPr>
            <a:spLocks noGrp="1"/>
          </p:cNvSpPr>
          <p:nvPr>
            <p:ph type="title"/>
          </p:nvPr>
        </p:nvSpPr>
        <p:spPr/>
        <p:txBody>
          <a:bodyPr/>
          <a:lstStyle/>
          <a:p>
            <a:r>
              <a:rPr lang="en-US" dirty="0"/>
              <a:t>Our Team</a:t>
            </a:r>
          </a:p>
        </p:txBody>
      </p:sp>
    </p:spTree>
    <p:extLst>
      <p:ext uri="{BB962C8B-B14F-4D97-AF65-F5344CB8AC3E}">
        <p14:creationId xmlns:p14="http://schemas.microsoft.com/office/powerpoint/2010/main" val="465474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DED28B-21AC-0044-9DF9-55F269A0CF43}"/>
              </a:ext>
            </a:extLst>
          </p:cNvPr>
          <p:cNvSpPr>
            <a:spLocks noGrp="1"/>
          </p:cNvSpPr>
          <p:nvPr>
            <p:ph idx="1"/>
          </p:nvPr>
        </p:nvSpPr>
        <p:spPr/>
        <p:txBody>
          <a:bodyPr>
            <a:normAutofit lnSpcReduction="10000"/>
          </a:bodyPr>
          <a:lstStyle/>
          <a:p>
            <a:r>
              <a:rPr lang="en-US" dirty="0"/>
              <a:t>Fall Semester:</a:t>
            </a:r>
          </a:p>
          <a:p>
            <a:pPr lvl="1"/>
            <a:r>
              <a:rPr lang="en-US" dirty="0"/>
              <a:t>Resumes &amp; Cover Letters</a:t>
            </a:r>
          </a:p>
          <a:p>
            <a:pPr lvl="1"/>
            <a:r>
              <a:rPr lang="en-US" dirty="0"/>
              <a:t>Networking &amp; Informational Interviews</a:t>
            </a:r>
          </a:p>
          <a:p>
            <a:pPr lvl="1"/>
            <a:r>
              <a:rPr lang="en-US" dirty="0"/>
              <a:t>Mock Interviews</a:t>
            </a:r>
          </a:p>
          <a:p>
            <a:r>
              <a:rPr lang="en-US" dirty="0"/>
              <a:t>Spring Semester:</a:t>
            </a:r>
          </a:p>
          <a:p>
            <a:pPr lvl="1"/>
            <a:r>
              <a:rPr lang="en-US" dirty="0"/>
              <a:t>Professional Identity Formation </a:t>
            </a:r>
          </a:p>
          <a:p>
            <a:pPr lvl="1"/>
            <a:r>
              <a:rPr lang="en-US" dirty="0"/>
              <a:t>Civility</a:t>
            </a:r>
          </a:p>
          <a:p>
            <a:pPr lvl="1"/>
            <a:r>
              <a:rPr lang="en-US" dirty="0"/>
              <a:t>Wellness</a:t>
            </a:r>
          </a:p>
          <a:p>
            <a:pPr lvl="1"/>
            <a:r>
              <a:rPr lang="en-US" dirty="0"/>
              <a:t>Time Management</a:t>
            </a:r>
          </a:p>
          <a:p>
            <a:pPr marL="301943" lvl="1" indent="0">
              <a:buNone/>
            </a:pPr>
            <a:endParaRPr lang="en-US" dirty="0"/>
          </a:p>
          <a:p>
            <a:pPr lvl="1"/>
            <a:endParaRPr lang="en-US" dirty="0"/>
          </a:p>
          <a:p>
            <a:endParaRPr lang="en-US" dirty="0"/>
          </a:p>
        </p:txBody>
      </p:sp>
      <p:sp>
        <p:nvSpPr>
          <p:cNvPr id="3" name="Title 2">
            <a:extLst>
              <a:ext uri="{FF2B5EF4-FFF2-40B4-BE49-F238E27FC236}">
                <a16:creationId xmlns:a16="http://schemas.microsoft.com/office/drawing/2014/main" id="{3BB8D456-95E8-9694-4386-AFEF17BF4E61}"/>
              </a:ext>
            </a:extLst>
          </p:cNvPr>
          <p:cNvSpPr>
            <a:spLocks noGrp="1"/>
          </p:cNvSpPr>
          <p:nvPr>
            <p:ph type="title"/>
          </p:nvPr>
        </p:nvSpPr>
        <p:spPr/>
        <p:txBody>
          <a:bodyPr/>
          <a:lstStyle/>
          <a:p>
            <a:r>
              <a:rPr lang="en-US" dirty="0"/>
              <a:t>1L Preparing to Practice Course</a:t>
            </a:r>
          </a:p>
        </p:txBody>
      </p:sp>
    </p:spTree>
    <p:extLst>
      <p:ext uri="{BB962C8B-B14F-4D97-AF65-F5344CB8AC3E}">
        <p14:creationId xmlns:p14="http://schemas.microsoft.com/office/powerpoint/2010/main" val="219859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924F7C-2571-2BEB-ED23-D03A0F3732B4}"/>
              </a:ext>
            </a:extLst>
          </p:cNvPr>
          <p:cNvSpPr>
            <a:spLocks noGrp="1"/>
          </p:cNvSpPr>
          <p:nvPr>
            <p:ph idx="1"/>
          </p:nvPr>
        </p:nvSpPr>
        <p:spPr>
          <a:xfrm>
            <a:off x="255181" y="2434856"/>
            <a:ext cx="8025219" cy="4253023"/>
          </a:xfrm>
        </p:spPr>
        <p:txBody>
          <a:bodyPr>
            <a:normAutofit/>
          </a:bodyPr>
          <a:lstStyle/>
          <a:p>
            <a:pPr lvl="1"/>
            <a:r>
              <a:rPr lang="en-US" sz="2500" dirty="0"/>
              <a:t>Practice Area Exploration Fair (Fall)</a:t>
            </a:r>
          </a:p>
          <a:p>
            <a:pPr lvl="1"/>
            <a:r>
              <a:rPr lang="en-US" sz="2500" dirty="0"/>
              <a:t>General Counsel Speed Networking Reception (Fall)</a:t>
            </a:r>
          </a:p>
          <a:p>
            <a:pPr lvl="1"/>
            <a:r>
              <a:rPr lang="en-US" sz="2500" dirty="0"/>
              <a:t>Meet the Government Employers (Spring)</a:t>
            </a:r>
          </a:p>
          <a:p>
            <a:pPr lvl="1"/>
            <a:r>
              <a:rPr lang="en-US" sz="2500" dirty="0"/>
              <a:t>Job Fairs (Spring)</a:t>
            </a:r>
          </a:p>
          <a:p>
            <a:pPr lvl="1"/>
            <a:r>
              <a:rPr lang="en-US" sz="2500" dirty="0"/>
              <a:t>Judicial Clerkship Panels (Spring)</a:t>
            </a:r>
          </a:p>
          <a:p>
            <a:pPr lvl="1"/>
            <a:r>
              <a:rPr lang="en-US" sz="2500" dirty="0"/>
              <a:t>Notable Alumni Lunches (all year)</a:t>
            </a:r>
          </a:p>
          <a:p>
            <a:pPr lvl="1"/>
            <a:r>
              <a:rPr lang="en-US" sz="2500" dirty="0"/>
              <a:t>Career Table Thursdays (all year)</a:t>
            </a:r>
          </a:p>
        </p:txBody>
      </p:sp>
      <p:sp>
        <p:nvSpPr>
          <p:cNvPr id="3" name="Title 2">
            <a:extLst>
              <a:ext uri="{FF2B5EF4-FFF2-40B4-BE49-F238E27FC236}">
                <a16:creationId xmlns:a16="http://schemas.microsoft.com/office/drawing/2014/main" id="{BD492A48-7E7E-414D-7983-C1E449CC3BEB}"/>
              </a:ext>
            </a:extLst>
          </p:cNvPr>
          <p:cNvSpPr>
            <a:spLocks noGrp="1"/>
          </p:cNvSpPr>
          <p:nvPr>
            <p:ph type="title"/>
          </p:nvPr>
        </p:nvSpPr>
        <p:spPr/>
        <p:txBody>
          <a:bodyPr>
            <a:normAutofit/>
          </a:bodyPr>
          <a:lstStyle/>
          <a:p>
            <a:r>
              <a:rPr lang="en-US" dirty="0"/>
              <a:t>PCD’s Main Programs</a:t>
            </a:r>
          </a:p>
        </p:txBody>
      </p:sp>
    </p:spTree>
    <p:extLst>
      <p:ext uri="{BB962C8B-B14F-4D97-AF65-F5344CB8AC3E}">
        <p14:creationId xmlns:p14="http://schemas.microsoft.com/office/powerpoint/2010/main" val="991455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BB1C3F-4D3D-58E6-683C-32B31EEC69B1}"/>
              </a:ext>
            </a:extLst>
          </p:cNvPr>
          <p:cNvSpPr>
            <a:spLocks noGrp="1"/>
          </p:cNvSpPr>
          <p:nvPr>
            <p:ph idx="1"/>
          </p:nvPr>
        </p:nvSpPr>
        <p:spPr>
          <a:xfrm>
            <a:off x="378735" y="2764466"/>
            <a:ext cx="7935925" cy="4563280"/>
          </a:xfrm>
        </p:spPr>
        <p:txBody>
          <a:bodyPr>
            <a:noAutofit/>
          </a:bodyPr>
          <a:lstStyle/>
          <a:p>
            <a:pPr lvl="1"/>
            <a:r>
              <a:rPr lang="en-US" sz="2500" dirty="0"/>
              <a:t>Meet the Public Interest Employers (Fall)</a:t>
            </a:r>
          </a:p>
          <a:p>
            <a:pPr lvl="1"/>
            <a:r>
              <a:rPr lang="en-US" sz="2500" dirty="0"/>
              <a:t>Equal Justice Works Career Fair (Oct)</a:t>
            </a:r>
          </a:p>
          <a:p>
            <a:pPr lvl="1"/>
            <a:r>
              <a:rPr lang="en-US" sz="2500" dirty="0"/>
              <a:t>PILI’s Law Student Internship Program (all year)</a:t>
            </a:r>
          </a:p>
          <a:p>
            <a:pPr lvl="1"/>
            <a:r>
              <a:rPr lang="en-US" sz="2500" dirty="0"/>
              <a:t>Midwest Public Interest Law Career Conference (Feb)</a:t>
            </a:r>
          </a:p>
          <a:p>
            <a:pPr lvl="1"/>
            <a:r>
              <a:rPr lang="en-US" sz="2500" dirty="0"/>
              <a:t>Cook County Bar Association Job Fair (June)</a:t>
            </a:r>
          </a:p>
          <a:p>
            <a:pPr lvl="1"/>
            <a:r>
              <a:rPr lang="en-US" sz="2500" dirty="0"/>
              <a:t>Loyola Patent Law Interview Program (June)</a:t>
            </a:r>
          </a:p>
        </p:txBody>
      </p:sp>
      <p:sp>
        <p:nvSpPr>
          <p:cNvPr id="3" name="Title 2">
            <a:extLst>
              <a:ext uri="{FF2B5EF4-FFF2-40B4-BE49-F238E27FC236}">
                <a16:creationId xmlns:a16="http://schemas.microsoft.com/office/drawing/2014/main" id="{4A50CB46-9E7A-592A-9753-11FACD8CA2A3}"/>
              </a:ext>
            </a:extLst>
          </p:cNvPr>
          <p:cNvSpPr>
            <a:spLocks noGrp="1"/>
          </p:cNvSpPr>
          <p:nvPr>
            <p:ph type="title"/>
          </p:nvPr>
        </p:nvSpPr>
        <p:spPr/>
        <p:txBody>
          <a:bodyPr>
            <a:normAutofit/>
          </a:bodyPr>
          <a:lstStyle/>
          <a:p>
            <a:r>
              <a:rPr lang="en-US" dirty="0"/>
              <a:t>External Job Fairs</a:t>
            </a:r>
          </a:p>
        </p:txBody>
      </p:sp>
    </p:spTree>
    <p:extLst>
      <p:ext uri="{BB962C8B-B14F-4D97-AF65-F5344CB8AC3E}">
        <p14:creationId xmlns:p14="http://schemas.microsoft.com/office/powerpoint/2010/main" val="3291988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1D771-0702-43C1-BA68-A706530DBEB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52E8BED-CE04-B7D4-BBD2-D17AD7563683}"/>
              </a:ext>
            </a:extLst>
          </p:cNvPr>
          <p:cNvPicPr>
            <a:picLocks noGrp="1" noChangeAspect="1"/>
          </p:cNvPicPr>
          <p:nvPr>
            <p:ph idx="1"/>
          </p:nvPr>
        </p:nvPicPr>
        <p:blipFill>
          <a:blip r:embed="rId2"/>
          <a:stretch>
            <a:fillRect/>
          </a:stretch>
        </p:blipFill>
        <p:spPr>
          <a:xfrm>
            <a:off x="170318" y="2602917"/>
            <a:ext cx="8642402" cy="3500172"/>
          </a:xfrm>
          <a:prstGeom prst="rect">
            <a:avLst/>
          </a:prstGeom>
          <a:noFill/>
        </p:spPr>
      </p:pic>
      <p:sp>
        <p:nvSpPr>
          <p:cNvPr id="3" name="Title 2">
            <a:extLst>
              <a:ext uri="{FF2B5EF4-FFF2-40B4-BE49-F238E27FC236}">
                <a16:creationId xmlns:a16="http://schemas.microsoft.com/office/drawing/2014/main" id="{706B01AB-32DB-4AF2-9018-16FC3D456356}"/>
              </a:ext>
            </a:extLst>
          </p:cNvPr>
          <p:cNvSpPr>
            <a:spLocks noGrp="1"/>
          </p:cNvSpPr>
          <p:nvPr>
            <p:ph type="title"/>
          </p:nvPr>
        </p:nvSpPr>
        <p:spPr>
          <a:xfrm>
            <a:off x="457200" y="338328"/>
            <a:ext cx="8229600" cy="1252728"/>
          </a:xfrm>
        </p:spPr>
        <p:txBody>
          <a:bodyPr anchor="ctr">
            <a:normAutofit/>
          </a:bodyPr>
          <a:lstStyle/>
          <a:p>
            <a:r>
              <a:rPr lang="en-US" dirty="0"/>
              <a:t>Job Board</a:t>
            </a:r>
          </a:p>
        </p:txBody>
      </p:sp>
    </p:spTree>
    <p:extLst>
      <p:ext uri="{BB962C8B-B14F-4D97-AF65-F5344CB8AC3E}">
        <p14:creationId xmlns:p14="http://schemas.microsoft.com/office/powerpoint/2010/main" val="1411688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8B8514-FA3A-B8DF-2C61-CF932BC12420}"/>
              </a:ext>
            </a:extLst>
          </p:cNvPr>
          <p:cNvSpPr>
            <a:spLocks noGrp="1"/>
          </p:cNvSpPr>
          <p:nvPr>
            <p:ph idx="1"/>
          </p:nvPr>
        </p:nvSpPr>
        <p:spPr/>
        <p:txBody>
          <a:bodyPr>
            <a:normAutofit/>
          </a:bodyPr>
          <a:lstStyle/>
          <a:p>
            <a:r>
              <a:rPr lang="en-US" dirty="0"/>
              <a:t>Summer interns work 400 hours full-time. </a:t>
            </a:r>
          </a:p>
          <a:p>
            <a:r>
              <a:rPr lang="en-US" dirty="0"/>
              <a:t>Paid $6,500 for their work during the summer, less applicable taxes.</a:t>
            </a:r>
          </a:p>
          <a:p>
            <a:r>
              <a:rPr lang="en-US" dirty="0"/>
              <a:t>The application period will open for law students at 10:00 a.m. on November 1st for 2Ls and November 15 for 1Ls.</a:t>
            </a:r>
          </a:p>
          <a:p>
            <a:r>
              <a:rPr lang="en-US" b="1" dirty="0"/>
              <a:t> </a:t>
            </a:r>
            <a:r>
              <a:rPr lang="en-US" b="1" dirty="0">
                <a:hlinkClick r:id="rId2"/>
              </a:rPr>
              <a:t>See a full list of PILI’s participating agencies, including position descriptions »</a:t>
            </a:r>
            <a:endParaRPr lang="en-US" dirty="0"/>
          </a:p>
          <a:p>
            <a:endParaRPr lang="en-US" dirty="0"/>
          </a:p>
        </p:txBody>
      </p:sp>
      <p:sp>
        <p:nvSpPr>
          <p:cNvPr id="3" name="Title 2">
            <a:extLst>
              <a:ext uri="{FF2B5EF4-FFF2-40B4-BE49-F238E27FC236}">
                <a16:creationId xmlns:a16="http://schemas.microsoft.com/office/drawing/2014/main" id="{052E0365-4CD2-94A9-843C-F828457D3242}"/>
              </a:ext>
            </a:extLst>
          </p:cNvPr>
          <p:cNvSpPr>
            <a:spLocks noGrp="1"/>
          </p:cNvSpPr>
          <p:nvPr>
            <p:ph type="title"/>
          </p:nvPr>
        </p:nvSpPr>
        <p:spPr/>
        <p:txBody>
          <a:bodyPr>
            <a:normAutofit fontScale="90000"/>
          </a:bodyPr>
          <a:lstStyle/>
          <a:p>
            <a:r>
              <a:rPr lang="en-US" dirty="0"/>
              <a:t>Public Interest Law Initiative (PILI) Summer Internships </a:t>
            </a:r>
          </a:p>
        </p:txBody>
      </p:sp>
    </p:spTree>
    <p:extLst>
      <p:ext uri="{BB962C8B-B14F-4D97-AF65-F5344CB8AC3E}">
        <p14:creationId xmlns:p14="http://schemas.microsoft.com/office/powerpoint/2010/main" val="2337963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6812</TotalTime>
  <Words>839</Words>
  <Application>Microsoft Office PowerPoint</Application>
  <PresentationFormat>On-screen Show (4:3)</PresentationFormat>
  <Paragraphs>99</Paragraphs>
  <Slides>16</Slides>
  <Notes>3</Notes>
  <HiddenSlides>0</HiddenSlides>
  <MMClips>1</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Waveform</vt:lpstr>
      <vt:lpstr>PowerPoint Presentation</vt:lpstr>
      <vt:lpstr>    Katie Liss Assistant Dean &amp; Director  Office of Professional &amp; Career Development </vt:lpstr>
      <vt:lpstr>Office of Professional &amp;  Career Development</vt:lpstr>
      <vt:lpstr>Our Team</vt:lpstr>
      <vt:lpstr>1L Preparing to Practice Course</vt:lpstr>
      <vt:lpstr>PCD’s Main Programs</vt:lpstr>
      <vt:lpstr>External Job Fairs</vt:lpstr>
      <vt:lpstr>Job Board</vt:lpstr>
      <vt:lpstr>Public Interest Law Initiative (PILI) Summer Internships </vt:lpstr>
      <vt:lpstr>On Campus Interviews (OCI)</vt:lpstr>
      <vt:lpstr>On Campus Interviews (OCI)</vt:lpstr>
      <vt:lpstr>Resume – Part 1</vt:lpstr>
      <vt:lpstr>Resume – Part 2</vt:lpstr>
      <vt:lpstr>Resume – Part 3</vt:lpstr>
      <vt:lpstr>1L Summer Job Search Timeline Recap</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DePaul University College of Law  Schiller DuCanto &amp; Fleck  Family Law Center</dc:title>
  <dc:creator>Kathryn Liss</dc:creator>
  <cp:lastModifiedBy>Kathryn Liss</cp:lastModifiedBy>
  <cp:revision>49</cp:revision>
  <dcterms:created xsi:type="dcterms:W3CDTF">2018-06-11T19:39:49Z</dcterms:created>
  <dcterms:modified xsi:type="dcterms:W3CDTF">2026-07-15T18:43:56Z</dcterms:modified>
</cp:coreProperties>
</file>